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1" r:id="rId2"/>
    <p:sldId id="267" r:id="rId3"/>
    <p:sldId id="263" r:id="rId4"/>
    <p:sldId id="268" r:id="rId5"/>
    <p:sldId id="269" r:id="rId6"/>
    <p:sldId id="270" r:id="rId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1B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558"/>
  </p:normalViewPr>
  <p:slideViewPr>
    <p:cSldViewPr snapToGrid="0" snapToObjects="1">
      <p:cViewPr varScale="1">
        <p:scale>
          <a:sx n="90" d="100"/>
          <a:sy n="90" d="100"/>
        </p:scale>
        <p:origin x="232" y="832"/>
      </p:cViewPr>
      <p:guideLst/>
    </p:cSldViewPr>
  </p:slideViewPr>
  <p:notesTextViewPr>
    <p:cViewPr>
      <p:scale>
        <a:sx n="210" d="100"/>
        <a:sy n="21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3F3F6A-0EEA-CF40-84C6-54363C5DDE9E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4E642-D53E-654D-A6B4-D232C464D83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3681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4E642-D53E-654D-A6B4-D232C464D83B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4166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4E642-D53E-654D-A6B4-D232C464D83B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79184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4E642-D53E-654D-A6B4-D232C464D83B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08690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4E642-D53E-654D-A6B4-D232C464D83B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68757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4E642-D53E-654D-A6B4-D232C464D83B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14996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4E642-D53E-654D-A6B4-D232C464D83B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6799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9E3EC-9902-B643-A794-453BE0C0D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2C1DFB-A7BD-FD41-8190-3A46D76B23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19FD0-779A-1849-8E2F-0CC4F28A8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AF933-F9B8-8547-B4AF-81907B582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27064-3DA3-0D47-A9C3-066E53DE5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6598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622C2-AF8C-D449-9DC8-9C34177E7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DAC0CF-C22F-4E45-89FA-6C12C2D345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1FB80-AAF4-5742-95E2-29C9355D8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950AB-B852-5643-B476-DBDEE87C5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C67D8-6709-7C47-850B-8C38AADEA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2571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3B284F-9E8A-7844-9253-BD93EA2382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03BE5C-B3BA-B041-A80D-6DEBDE780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3FAAC-071D-9747-9373-0C0093495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9DA7C-348E-AF47-915F-7B0BB286D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54565-A2FB-E645-9C59-AB942B04E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35191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ECA08-298D-B94A-85BA-5739A45E1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8814A-F837-9E4C-82FE-AD1A2AE5F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22844-4B6A-1A46-9C8F-A33FE6126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8F7A5-BCD4-E64B-AD41-C06B54F73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C3A7D-0A9F-884E-825A-992274CEC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99635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3B46A-822F-2141-B5A1-65DB5B835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90A060-247B-DF4D-BC3A-4F2839B50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60681-4F67-B242-B2BE-0481308B2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4A589-F1DF-6C4E-83A1-81F0CFB22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A4CEC-C3F1-7D4A-9E9F-4AB3325E2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7114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96304-50A7-8B4E-BC2D-EF9DBB15C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9EE1B-107A-BD4D-86D6-F48B671CF0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9FF6E5-EB27-7C42-BBB1-5A3F1E5222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DC4E7-F43A-174C-94AB-B9467F7AE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26C2F1-9B9B-B542-9E71-34C437771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D1DBC-61BF-0146-AE49-A5A74B472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3042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5DF09-CFE1-1448-927B-E6E66D08D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9CA4B4-EAAF-0D47-ADB7-B8AE2BFB49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89C782-9B15-1546-B03E-E1A1127A4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754D5D-3261-A044-87FC-7CBF1FC3FE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104455-78AE-CA45-AF53-A00FC2286C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49B9A8-0A92-5A4B-80B6-895A53E3F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4A80B3-B64F-404B-916B-69BB789F6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6453C5-F823-B342-8D80-10E2774BD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0388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4E29-53B2-4B45-BE87-3BE9DB854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FB778E-ABB5-D140-9DF5-0F492DFB6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F1B4-485D-DB4C-985A-0AC563820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DD8360-353E-434A-95E2-84CF364DB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3543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4CBFF0-2DA6-C346-AFCE-75511141F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D99C14-6419-084B-B536-08B800371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E1104-7B08-2946-99CB-DF1A83F7C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94566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49455-FE42-AE48-9D96-3B54B556F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1D0B9-AB9B-D141-AC59-CC61018BD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8CEC4E-9617-9642-8E81-3938B1D11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39679-509D-1749-853E-FDD6B1EC9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EBE402-F5E2-CB4F-9A64-49CE26F51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36692-F414-B442-908B-9D89B10C1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90557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3396F-98C2-0045-A5A4-96DC0A67F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8DA2CF-A19A-9243-8414-B95AB261F3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85789C-278B-C342-A63C-6F983AD06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A1DB9-0AA8-A14B-8057-40BF9E802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C34C1-C241-0C43-8493-8BC1DB770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A8D2CB-F572-DF4D-A3EE-79A0BA225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54987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6E7215-7F25-C341-A6C8-434715C53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415D2-652D-E141-BBEF-43137402EE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77F58-BD54-EA42-9156-E018153BA5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3354A-537E-1E4F-957A-8175A35F2259}" type="datetimeFigureOut">
              <a:rPr lang="en-DE" smtClean="0"/>
              <a:t>30.04.20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20436-471D-EC47-B10B-497A602E75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3C9D6-F244-D54F-911B-D9D0C8245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8B69A-BDEA-6D4C-9A50-F999CE5859B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56706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n.org/coronavirus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abisabilearning.com/blogs/technology-integration/25-great-education-tools" TargetMode="External"/><Relationship Id="rId5" Type="http://schemas.openxmlformats.org/officeDocument/2006/relationships/hyperlink" Target="https://www.weareteachers.com/free-online-learning-resources" TargetMode="External"/><Relationship Id="rId4" Type="http://schemas.openxmlformats.org/officeDocument/2006/relationships/hyperlink" Target="https://en.unesco.org/covid19/educationresponse/solutions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form.jotform.com/201124046470038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app.jogl.io/community/4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witter.com/NetworkScied" TargetMode="External"/><Relationship Id="rId5" Type="http://schemas.openxmlformats.org/officeDocument/2006/relationships/hyperlink" Target="https://www.facebook.com/Lecturerswirthoutborders" TargetMode="External"/><Relationship Id="rId10" Type="http://schemas.openxmlformats.org/officeDocument/2006/relationships/image" Target="../media/image9.jpeg"/><Relationship Id="rId4" Type="http://schemas.openxmlformats.org/officeDocument/2006/relationships/hyperlink" Target="https://join.slack.com/t/open-covid19/shared_invite/zt-d6ltvymp-HU55o_WNxBN4S1aVBOkzug" TargetMode="External"/><Relationship Id="rId9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77258FF-83E5-F344-B088-A9F5D10754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7124" t="4354" r="11223" b="4646"/>
          <a:stretch/>
        </p:blipFill>
        <p:spPr>
          <a:xfrm>
            <a:off x="58138" y="88084"/>
            <a:ext cx="687294" cy="658994"/>
          </a:xfrm>
          <a:prstGeom prst="ellipse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810916-1AFC-CB46-A40F-0D60BB8A8D37}"/>
              </a:ext>
            </a:extLst>
          </p:cNvPr>
          <p:cNvCxnSpPr>
            <a:cxnSpLocks/>
          </p:cNvCxnSpPr>
          <p:nvPr/>
        </p:nvCxnSpPr>
        <p:spPr>
          <a:xfrm>
            <a:off x="0" y="920504"/>
            <a:ext cx="12192000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6">
                    <a:lumMod val="50000"/>
                  </a:schemeClr>
                </a:gs>
                <a:gs pos="100000">
                  <a:srgbClr val="401B5C">
                    <a:alpha val="20000"/>
                  </a:srgbClr>
                </a:gs>
              </a:gsLst>
              <a:lin ang="0" scaled="1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7B52A99-A5CE-734F-906F-ACC6DD37B23D}"/>
              </a:ext>
            </a:extLst>
          </p:cNvPr>
          <p:cNvSpPr txBox="1"/>
          <p:nvPr/>
        </p:nvSpPr>
        <p:spPr>
          <a:xfrm>
            <a:off x="3868626" y="1904550"/>
            <a:ext cx="483646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3200" b="1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LECTURERS WITHOUT BORDERS</a:t>
            </a:r>
          </a:p>
          <a:p>
            <a:pPr algn="ctr"/>
            <a:endParaRPr lang="en-DE" sz="3200" b="1" dirty="0">
              <a:solidFill>
                <a:srgbClr val="401B5C"/>
              </a:solidFill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 algn="ctr"/>
            <a:r>
              <a:rPr lang="en-DE" sz="3200" b="1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“</a:t>
            </a:r>
            <a:r>
              <a:rPr lang="en-GB" sz="3200" b="1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Online Education Tools” </a:t>
            </a:r>
          </a:p>
          <a:p>
            <a:pPr algn="ctr"/>
            <a:r>
              <a:rPr lang="en-DE" sz="3200" b="1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Webinar</a:t>
            </a:r>
          </a:p>
          <a:p>
            <a:pPr algn="ctr"/>
            <a:endParaRPr lang="en-DE" sz="3200" b="1" dirty="0">
              <a:solidFill>
                <a:srgbClr val="401B5C"/>
              </a:solidFill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 algn="ctr"/>
            <a:r>
              <a:rPr lang="en-DE" sz="32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30th of April, 17:00 CET. </a:t>
            </a:r>
          </a:p>
          <a:p>
            <a:pPr algn="ctr"/>
            <a:endParaRPr lang="en-DE" sz="3200" b="1" dirty="0">
              <a:solidFill>
                <a:srgbClr val="401B5C"/>
              </a:solidFill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86520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77258FF-83E5-F344-B088-A9F5D10754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7124" t="4354" r="11223" b="4646"/>
          <a:stretch/>
        </p:blipFill>
        <p:spPr>
          <a:xfrm>
            <a:off x="58138" y="88084"/>
            <a:ext cx="687294" cy="658994"/>
          </a:xfrm>
          <a:prstGeom prst="ellipse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810916-1AFC-CB46-A40F-0D60BB8A8D37}"/>
              </a:ext>
            </a:extLst>
          </p:cNvPr>
          <p:cNvCxnSpPr>
            <a:cxnSpLocks/>
          </p:cNvCxnSpPr>
          <p:nvPr/>
        </p:nvCxnSpPr>
        <p:spPr>
          <a:xfrm>
            <a:off x="0" y="920504"/>
            <a:ext cx="12192000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6">
                    <a:lumMod val="50000"/>
                  </a:schemeClr>
                </a:gs>
                <a:gs pos="100000">
                  <a:srgbClr val="401B5C">
                    <a:alpha val="20000"/>
                  </a:srgbClr>
                </a:gs>
              </a:gsLst>
              <a:lin ang="0" scaled="1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9BF6E60-4DF3-7548-A0F1-A4F49C5EF22B}"/>
              </a:ext>
            </a:extLst>
          </p:cNvPr>
          <p:cNvSpPr txBox="1"/>
          <p:nvPr/>
        </p:nvSpPr>
        <p:spPr>
          <a:xfrm>
            <a:off x="505626" y="-28751"/>
            <a:ext cx="112499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“Lecturers without borders”</a:t>
            </a:r>
          </a:p>
          <a:p>
            <a:pPr algn="ctr"/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“</a:t>
            </a:r>
            <a:r>
              <a:rPr lang="en-GB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Online Education Tools” </a:t>
            </a:r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webinar, 30th of April, 17:00 CET. </a:t>
            </a:r>
          </a:p>
        </p:txBody>
      </p:sp>
      <p:pic>
        <p:nvPicPr>
          <p:cNvPr id="3" name="Picture 2" descr="A screen shot of a person&#10;&#10;Description automatically generated">
            <a:extLst>
              <a:ext uri="{FF2B5EF4-FFF2-40B4-BE49-F238E27FC236}">
                <a16:creationId xmlns:a16="http://schemas.microsoft.com/office/drawing/2014/main" id="{E01A5C72-CDD7-3D42-B749-3199A58F3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1391" y="2707446"/>
            <a:ext cx="3894745" cy="21907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BD83A0-0809-0D4E-BA55-C429FCA5DFF1}"/>
              </a:ext>
            </a:extLst>
          </p:cNvPr>
          <p:cNvSpPr txBox="1"/>
          <p:nvPr/>
        </p:nvSpPr>
        <p:spPr>
          <a:xfrm>
            <a:off x="198881" y="1119580"/>
            <a:ext cx="3403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>
              <a:defRPr sz="20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sz="3600" dirty="0"/>
              <a:t>Meet&amp;Greet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9E027F-DEB4-AF45-BF12-FCFC535DBC2A}"/>
              </a:ext>
            </a:extLst>
          </p:cNvPr>
          <p:cNvSpPr txBox="1"/>
          <p:nvPr/>
        </p:nvSpPr>
        <p:spPr>
          <a:xfrm>
            <a:off x="198880" y="1785300"/>
            <a:ext cx="2715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>
              <a:defRPr sz="20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sz="2400" dirty="0"/>
              <a:t>Who we are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97BC1C-688D-CE4C-807A-2C6F0C9B9117}"/>
              </a:ext>
            </a:extLst>
          </p:cNvPr>
          <p:cNvSpPr txBox="1"/>
          <p:nvPr/>
        </p:nvSpPr>
        <p:spPr>
          <a:xfrm>
            <a:off x="4637392" y="1395215"/>
            <a:ext cx="1941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>
              <a:defRPr sz="24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dirty="0"/>
              <a:t>What we do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C1E4DB-6C9F-8249-BDFA-42BBC3E9B85E}"/>
              </a:ext>
            </a:extLst>
          </p:cNvPr>
          <p:cNvSpPr txBox="1"/>
          <p:nvPr/>
        </p:nvSpPr>
        <p:spPr>
          <a:xfrm>
            <a:off x="8686800" y="1119581"/>
            <a:ext cx="2564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>
              <a:defRPr sz="24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dirty="0"/>
              <a:t>What we do more</a:t>
            </a:r>
          </a:p>
        </p:txBody>
      </p:sp>
      <p:pic>
        <p:nvPicPr>
          <p:cNvPr id="11" name="Picture 10" descr="A screenshot of a newspaper&#10;&#10;Description automatically generated">
            <a:extLst>
              <a:ext uri="{FF2B5EF4-FFF2-40B4-BE49-F238E27FC236}">
                <a16:creationId xmlns:a16="http://schemas.microsoft.com/office/drawing/2014/main" id="{CE22D7C4-C48E-F349-B81F-FF7C29BC5F9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000"/>
          <a:stretch/>
        </p:blipFill>
        <p:spPr>
          <a:xfrm>
            <a:off x="58138" y="3163172"/>
            <a:ext cx="3425279" cy="36353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1401BF7-A2D4-B846-9EB3-32D4BF719EDB}"/>
              </a:ext>
            </a:extLst>
          </p:cNvPr>
          <p:cNvSpPr txBox="1"/>
          <p:nvPr/>
        </p:nvSpPr>
        <p:spPr>
          <a:xfrm>
            <a:off x="58139" y="2173683"/>
            <a:ext cx="40313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000" b="1" dirty="0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LeWiBo</a:t>
            </a:r>
            <a:r>
              <a:rPr lang="en-DE" sz="2000" dirty="0"/>
              <a:t> – </a:t>
            </a:r>
            <a:r>
              <a:rPr lang="en-DE" sz="2000" b="1" dirty="0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is a team of enthusiasts passionate about both science and education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CAF761-25D1-5744-BCF0-575929674F5B}"/>
              </a:ext>
            </a:extLst>
          </p:cNvPr>
          <p:cNvSpPr txBox="1"/>
          <p:nvPr/>
        </p:nvSpPr>
        <p:spPr>
          <a:xfrm>
            <a:off x="4089498" y="1962790"/>
            <a:ext cx="3314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>
              <a:defRPr sz="2000" b="1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dirty="0"/>
              <a:t>Before COVID we were using the current logistics to arrange free outreach lectures for high school and university students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86BA7A-87D4-0944-B422-B829F8ABF8BA}"/>
              </a:ext>
            </a:extLst>
          </p:cNvPr>
          <p:cNvSpPr txBox="1"/>
          <p:nvPr/>
        </p:nvSpPr>
        <p:spPr>
          <a:xfrm>
            <a:off x="8010179" y="1581246"/>
            <a:ext cx="41001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>
              <a:defRPr sz="2000" b="1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dirty="0"/>
              <a:t>We have started to actively use online channels. Now we do webinars and online lectures.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9486B5-3E00-5B46-B928-919E22ECE3EB}"/>
              </a:ext>
            </a:extLst>
          </p:cNvPr>
          <p:cNvSpPr txBox="1"/>
          <p:nvPr/>
        </p:nvSpPr>
        <p:spPr>
          <a:xfrm>
            <a:off x="8686800" y="5632355"/>
            <a:ext cx="31780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>
              <a:defRPr sz="20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sz="2400" dirty="0"/>
              <a:t>Join us at scied.network</a:t>
            </a:r>
          </a:p>
          <a:p>
            <a:endParaRPr lang="en-DE" sz="2400" dirty="0"/>
          </a:p>
        </p:txBody>
      </p:sp>
      <p:pic>
        <p:nvPicPr>
          <p:cNvPr id="23" name="Picture 22" descr="A group of people sitting at a desk&#10;&#10;Description automatically generated">
            <a:extLst>
              <a:ext uri="{FF2B5EF4-FFF2-40B4-BE49-F238E27FC236}">
                <a16:creationId xmlns:a16="http://schemas.microsoft.com/office/drawing/2014/main" id="{26842B71-D4B3-D842-A037-1B5FC19D2C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3769" y="3680596"/>
            <a:ext cx="3922712" cy="294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090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2ADB1892-4A77-6F49-BBBC-9F72EDFE5D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0" b="490"/>
          <a:stretch/>
        </p:blipFill>
        <p:spPr>
          <a:xfrm>
            <a:off x="6281528" y="1849219"/>
            <a:ext cx="5626133" cy="30995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7258FF-83E5-F344-B088-A9F5D107540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7124" t="4354" r="11223" b="4646"/>
          <a:stretch/>
        </p:blipFill>
        <p:spPr>
          <a:xfrm>
            <a:off x="58138" y="88084"/>
            <a:ext cx="687294" cy="658994"/>
          </a:xfrm>
          <a:prstGeom prst="ellipse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FCBE60-16EF-EE45-B450-932F49AE4135}"/>
              </a:ext>
            </a:extLst>
          </p:cNvPr>
          <p:cNvSpPr txBox="1"/>
          <p:nvPr/>
        </p:nvSpPr>
        <p:spPr>
          <a:xfrm>
            <a:off x="6724433" y="5025879"/>
            <a:ext cx="4801052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 algn="ctr">
              <a:spcAft>
                <a:spcPts val="0"/>
              </a:spcAft>
              <a:defRPr sz="2400" b="1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sz="3200" dirty="0">
                <a:solidFill>
                  <a:srgbClr val="401B5C"/>
                </a:solidFill>
              </a:rPr>
              <a:t>Anna Balatel</a:t>
            </a:r>
          </a:p>
          <a:p>
            <a:r>
              <a:rPr lang="en-DE" sz="1800" b="0" dirty="0">
                <a:solidFill>
                  <a:srgbClr val="401B5C"/>
                </a:solidFill>
              </a:rPr>
              <a:t>PhD in Neuroeconomics </a:t>
            </a:r>
          </a:p>
          <a:p>
            <a:r>
              <a:rPr lang="en-DE" sz="1800" b="0" dirty="0">
                <a:solidFill>
                  <a:srgbClr val="401B5C"/>
                </a:solidFill>
              </a:rPr>
              <a:t>from University Ca'Foscari, Venice and University of Southern California, LA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32610D-ECA6-3C44-BB28-29BCD6113576}"/>
              </a:ext>
            </a:extLst>
          </p:cNvPr>
          <p:cNvSpPr txBox="1"/>
          <p:nvPr/>
        </p:nvSpPr>
        <p:spPr>
          <a:xfrm>
            <a:off x="385773" y="5025879"/>
            <a:ext cx="5286372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0"/>
              </a:spcAft>
            </a:pPr>
            <a:r>
              <a:rPr lang="en-DE" sz="3200" b="1" dirty="0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Mikhail Khotyakov</a:t>
            </a:r>
            <a:r>
              <a:rPr lang="en-DE" sz="3200" dirty="0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</a:p>
          <a:p>
            <a:pPr algn="ctr">
              <a:spcAft>
                <a:spcPts val="0"/>
              </a:spcAft>
            </a:pPr>
            <a:r>
              <a:rPr lang="en-DE" dirty="0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MSc in Mathematics</a:t>
            </a:r>
          </a:p>
          <a:p>
            <a:pPr algn="ctr">
              <a:spcAft>
                <a:spcPts val="0"/>
              </a:spcAft>
            </a:pPr>
            <a:r>
              <a:rPr lang="en-DE" dirty="0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Board member of Lecturers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W</a:t>
            </a:r>
            <a:r>
              <a:rPr lang="en-DE" dirty="0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ithout Borders </a:t>
            </a:r>
          </a:p>
          <a:p>
            <a:pPr algn="ctr">
              <a:spcAft>
                <a:spcPts val="0"/>
              </a:spcAft>
            </a:pPr>
            <a:r>
              <a:rPr lang="en-DE" dirty="0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M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a</a:t>
            </a:r>
            <a:r>
              <a:rPr lang="en-DE" dirty="0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th Teacher</a:t>
            </a:r>
            <a:endParaRPr lang="en-DE" dirty="0">
              <a:solidFill>
                <a:schemeClr val="accent6">
                  <a:lumMod val="50000"/>
                </a:schemeClr>
              </a:solidFill>
              <a:effectLst/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pic>
        <p:nvPicPr>
          <p:cNvPr id="14" name="Picture 1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59927509-E7EC-AF4B-931A-2FE61684A5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78" b="1976"/>
          <a:stretch/>
        </p:blipFill>
        <p:spPr>
          <a:xfrm>
            <a:off x="228113" y="1849218"/>
            <a:ext cx="5701536" cy="3099548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810916-1AFC-CB46-A40F-0D60BB8A8D37}"/>
              </a:ext>
            </a:extLst>
          </p:cNvPr>
          <p:cNvCxnSpPr>
            <a:cxnSpLocks/>
          </p:cNvCxnSpPr>
          <p:nvPr/>
        </p:nvCxnSpPr>
        <p:spPr>
          <a:xfrm>
            <a:off x="0" y="920504"/>
            <a:ext cx="12192000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6">
                    <a:lumMod val="50000"/>
                  </a:schemeClr>
                </a:gs>
                <a:gs pos="100000">
                  <a:srgbClr val="401B5C">
                    <a:alpha val="20000"/>
                  </a:srgbClr>
                </a:gs>
              </a:gsLst>
              <a:lin ang="0" scaled="1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917AA8A-FA9A-EA4D-AB1F-2785D098D41B}"/>
              </a:ext>
            </a:extLst>
          </p:cNvPr>
          <p:cNvSpPr txBox="1"/>
          <p:nvPr/>
        </p:nvSpPr>
        <p:spPr>
          <a:xfrm>
            <a:off x="505626" y="-28751"/>
            <a:ext cx="112499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“Lecturers without borders”</a:t>
            </a:r>
          </a:p>
          <a:p>
            <a:pPr algn="ctr"/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“</a:t>
            </a:r>
            <a:r>
              <a:rPr lang="en-GB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Online Education Tools” </a:t>
            </a:r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webinar, 30th of April, 17:00 CET.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B52A99-A5CE-734F-906F-ACC6DD37B23D}"/>
              </a:ext>
            </a:extLst>
          </p:cNvPr>
          <p:cNvSpPr txBox="1"/>
          <p:nvPr/>
        </p:nvSpPr>
        <p:spPr>
          <a:xfrm>
            <a:off x="5066868" y="1904550"/>
            <a:ext cx="212750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3200" b="1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Our Keynote </a:t>
            </a:r>
          </a:p>
          <a:p>
            <a:pPr algn="ctr"/>
            <a:r>
              <a:rPr lang="en-DE" sz="3200" b="1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Speakers</a:t>
            </a:r>
          </a:p>
        </p:txBody>
      </p:sp>
    </p:spTree>
    <p:extLst>
      <p:ext uri="{BB962C8B-B14F-4D97-AF65-F5344CB8AC3E}">
        <p14:creationId xmlns:p14="http://schemas.microsoft.com/office/powerpoint/2010/main" val="2782432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77258FF-83E5-F344-B088-A9F5D10754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7124" t="4354" r="11223" b="4646"/>
          <a:stretch/>
        </p:blipFill>
        <p:spPr>
          <a:xfrm>
            <a:off x="58138" y="88084"/>
            <a:ext cx="687294" cy="658994"/>
          </a:xfrm>
          <a:prstGeom prst="ellipse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810916-1AFC-CB46-A40F-0D60BB8A8D37}"/>
              </a:ext>
            </a:extLst>
          </p:cNvPr>
          <p:cNvCxnSpPr>
            <a:cxnSpLocks/>
          </p:cNvCxnSpPr>
          <p:nvPr/>
        </p:nvCxnSpPr>
        <p:spPr>
          <a:xfrm>
            <a:off x="0" y="920504"/>
            <a:ext cx="12192000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6">
                    <a:lumMod val="50000"/>
                  </a:schemeClr>
                </a:gs>
                <a:gs pos="100000">
                  <a:srgbClr val="401B5C">
                    <a:alpha val="20000"/>
                  </a:srgbClr>
                </a:gs>
              </a:gsLst>
              <a:lin ang="0" scaled="1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6A24DD6-EEEC-3240-A7D7-497161856D4D}"/>
              </a:ext>
            </a:extLst>
          </p:cNvPr>
          <p:cNvSpPr txBox="1"/>
          <p:nvPr/>
        </p:nvSpPr>
        <p:spPr>
          <a:xfrm>
            <a:off x="505626" y="-28751"/>
            <a:ext cx="112499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“Lecturers without borders”</a:t>
            </a:r>
          </a:p>
          <a:p>
            <a:pPr algn="ctr"/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“</a:t>
            </a:r>
            <a:r>
              <a:rPr lang="en-GB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Online Education Tools” </a:t>
            </a:r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webinar, 30th of April, 17:00 CET.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FD2861-862C-0D4C-9F72-A06C9249E15F}"/>
              </a:ext>
            </a:extLst>
          </p:cNvPr>
          <p:cNvSpPr txBox="1"/>
          <p:nvPr/>
        </p:nvSpPr>
        <p:spPr>
          <a:xfrm>
            <a:off x="3993072" y="1542788"/>
            <a:ext cx="81989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r>
              <a:rPr lang="en-GB" dirty="0">
                <a:hlinkClick r:id="rId4"/>
              </a:rPr>
              <a:t>https://en.unesco.org/covid19/educationresponse/solutions</a:t>
            </a:r>
            <a:endParaRPr lang="en-GB" dirty="0"/>
          </a:p>
          <a:p>
            <a:endParaRPr lang="en-GB" dirty="0">
              <a:hlinkClick r:id="rId5"/>
            </a:endParaRPr>
          </a:p>
          <a:p>
            <a:r>
              <a:rPr lang="en-GB" dirty="0">
                <a:hlinkClick r:id="rId5"/>
              </a:rPr>
              <a:t>https://www.weareteachers.com/free-online-learning-resources</a:t>
            </a:r>
            <a:endParaRPr lang="en-GB" dirty="0"/>
          </a:p>
          <a:p>
            <a:endParaRPr lang="en-GB" dirty="0"/>
          </a:p>
          <a:p>
            <a:r>
              <a:rPr lang="en-GB" dirty="0">
                <a:hlinkClick r:id="rId6"/>
              </a:rPr>
              <a:t>https://wabisabilearning.com/blogs/technology-integration/25-great-education-tools</a:t>
            </a:r>
            <a:endParaRPr lang="en-GB" dirty="0"/>
          </a:p>
          <a:p>
            <a:endParaRPr lang="en-GB" dirty="0"/>
          </a:p>
          <a:p>
            <a:endParaRPr lang="en-DE" dirty="0"/>
          </a:p>
          <a:p>
            <a:endParaRPr lang="en-GB" dirty="0"/>
          </a:p>
          <a:p>
            <a:endParaRPr lang="en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9BF898-B948-EC41-9F7B-0882BB8254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626" y="1889692"/>
            <a:ext cx="3246065" cy="38481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BA9FED-4555-3843-BAA7-FB873D0B09EA}"/>
              </a:ext>
            </a:extLst>
          </p:cNvPr>
          <p:cNvSpPr txBox="1"/>
          <p:nvPr/>
        </p:nvSpPr>
        <p:spPr>
          <a:xfrm>
            <a:off x="5801714" y="5712157"/>
            <a:ext cx="55568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>
              <a:defRPr sz="2000" b="1">
                <a:solidFill>
                  <a:schemeClr val="accent6">
                    <a:lumMod val="50000"/>
                  </a:schemeClr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GB" dirty="0"/>
              <a:t>830 million learners globally do not have access to a computer. More than 40</a:t>
            </a:r>
            <a:r>
              <a:rPr lang="de-DE" dirty="0"/>
              <a:t>% </a:t>
            </a:r>
            <a:r>
              <a:rPr lang="en-GB" dirty="0"/>
              <a:t>have no Internet access at home.</a:t>
            </a:r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14D42A-F2CF-0640-B54E-0D3AD32BD30B}"/>
              </a:ext>
            </a:extLst>
          </p:cNvPr>
          <p:cNvSpPr txBox="1"/>
          <p:nvPr/>
        </p:nvSpPr>
        <p:spPr>
          <a:xfrm>
            <a:off x="656477" y="1311956"/>
            <a:ext cx="233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>
              <a:defRPr sz="24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dirty="0"/>
              <a:t>Statistics before COVID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163D8A-329A-674F-91E3-C1682FC7DEEF}"/>
              </a:ext>
            </a:extLst>
          </p:cNvPr>
          <p:cNvSpPr txBox="1"/>
          <p:nvPr/>
        </p:nvSpPr>
        <p:spPr>
          <a:xfrm>
            <a:off x="5178602" y="4284104"/>
            <a:ext cx="65770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>
              <a:defRPr sz="24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GB" dirty="0"/>
              <a:t>The </a:t>
            </a:r>
            <a:r>
              <a:rPr lang="en-GB" dirty="0">
                <a:hlinkClick r:id="rId8" tooltip="Coronavirus disease (COVID-19)"/>
              </a:rPr>
              <a:t>COVID-19</a:t>
            </a:r>
            <a:r>
              <a:rPr lang="en-GB" dirty="0"/>
              <a:t> pandemic has forced school closures in 191 countries, affecting at least 1.5 billion students and 63 million primary and secondary teachers.</a:t>
            </a:r>
            <a:endParaRPr lang="en-DE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607C94-388D-ED4B-A720-470E586808AD}"/>
              </a:ext>
            </a:extLst>
          </p:cNvPr>
          <p:cNvSpPr txBox="1"/>
          <p:nvPr/>
        </p:nvSpPr>
        <p:spPr>
          <a:xfrm>
            <a:off x="7315198" y="1088782"/>
            <a:ext cx="45970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 err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Useful</a:t>
            </a:r>
            <a:r>
              <a:rPr lang="de-DE" sz="3200" b="1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Resources</a:t>
            </a:r>
            <a:endParaRPr lang="en-DE" sz="3200" dirty="0">
              <a:solidFill>
                <a:srgbClr val="401B5C"/>
              </a:solidFill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 algn="ctr"/>
            <a:endParaRPr lang="en-DE" sz="3200" b="1" dirty="0">
              <a:solidFill>
                <a:srgbClr val="401B5C"/>
              </a:solidFill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25044C-51FB-AA41-A37D-CB27CBCA8FE7}"/>
              </a:ext>
            </a:extLst>
          </p:cNvPr>
          <p:cNvSpPr txBox="1"/>
          <p:nvPr/>
        </p:nvSpPr>
        <p:spPr>
          <a:xfrm>
            <a:off x="4909390" y="3582938"/>
            <a:ext cx="27398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>
              <a:defRPr sz="24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GB" dirty="0"/>
              <a:t>A</a:t>
            </a:r>
            <a:r>
              <a:rPr lang="en-DE" dirty="0"/>
              <a:t>nd after COVID</a:t>
            </a:r>
          </a:p>
        </p:txBody>
      </p:sp>
    </p:spTree>
    <p:extLst>
      <p:ext uri="{BB962C8B-B14F-4D97-AF65-F5344CB8AC3E}">
        <p14:creationId xmlns:p14="http://schemas.microsoft.com/office/powerpoint/2010/main" val="1262803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77258FF-83E5-F344-B088-A9F5D10754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7124" t="4354" r="11223" b="4646"/>
          <a:stretch/>
        </p:blipFill>
        <p:spPr>
          <a:xfrm>
            <a:off x="58138" y="88084"/>
            <a:ext cx="687294" cy="658994"/>
          </a:xfrm>
          <a:prstGeom prst="ellipse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810916-1AFC-CB46-A40F-0D60BB8A8D37}"/>
              </a:ext>
            </a:extLst>
          </p:cNvPr>
          <p:cNvCxnSpPr>
            <a:cxnSpLocks/>
          </p:cNvCxnSpPr>
          <p:nvPr/>
        </p:nvCxnSpPr>
        <p:spPr>
          <a:xfrm>
            <a:off x="0" y="920504"/>
            <a:ext cx="12192000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6">
                    <a:lumMod val="50000"/>
                  </a:schemeClr>
                </a:gs>
                <a:gs pos="100000">
                  <a:srgbClr val="401B5C">
                    <a:alpha val="20000"/>
                  </a:srgbClr>
                </a:gs>
              </a:gsLst>
              <a:lin ang="0" scaled="1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3331E82-EDC7-E84B-92D9-7D6208156827}"/>
              </a:ext>
            </a:extLst>
          </p:cNvPr>
          <p:cNvSpPr txBox="1"/>
          <p:nvPr/>
        </p:nvSpPr>
        <p:spPr>
          <a:xfrm>
            <a:off x="505626" y="-28751"/>
            <a:ext cx="112499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“Lecturers without borders”</a:t>
            </a:r>
          </a:p>
          <a:p>
            <a:pPr algn="ctr"/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“</a:t>
            </a:r>
            <a:r>
              <a:rPr lang="en-GB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Online Education Tools” </a:t>
            </a:r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webinar, 30th of April, 17:00 CET.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DD0C72-1BC5-2147-BD18-525777C09A96}"/>
              </a:ext>
            </a:extLst>
          </p:cNvPr>
          <p:cNvSpPr txBox="1"/>
          <p:nvPr/>
        </p:nvSpPr>
        <p:spPr>
          <a:xfrm>
            <a:off x="7872340" y="3940864"/>
            <a:ext cx="43206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 algn="ctr">
              <a:defRPr sz="32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pPr algn="l"/>
            <a:br>
              <a:rPr lang="en-GB" sz="1800" dirty="0"/>
            </a:br>
            <a:r>
              <a:rPr lang="en-GB" sz="1800" dirty="0"/>
              <a:t>How to contribute</a:t>
            </a:r>
          </a:p>
          <a:p>
            <a:pPr algn="l"/>
            <a:r>
              <a:rPr lang="en-GB" sz="1800" dirty="0"/>
              <a:t>Find us on </a:t>
            </a:r>
            <a:r>
              <a:rPr lang="en-GB" sz="1800" dirty="0">
                <a:hlinkClick r:id="rId4"/>
              </a:rPr>
              <a:t>OpenCovid19 slack</a:t>
            </a:r>
            <a:r>
              <a:rPr lang="en-GB" sz="1800" dirty="0"/>
              <a:t>, </a:t>
            </a:r>
            <a:r>
              <a:rPr lang="en-GB" sz="1800" dirty="0">
                <a:hlinkClick r:id="rId5"/>
              </a:rPr>
              <a:t>Facebook</a:t>
            </a:r>
            <a:r>
              <a:rPr lang="en-GB" sz="1800" dirty="0"/>
              <a:t>, </a:t>
            </a:r>
            <a:r>
              <a:rPr lang="en-GB" sz="1800" dirty="0">
                <a:hlinkClick r:id="rId6"/>
              </a:rPr>
              <a:t>Twitter</a:t>
            </a:r>
            <a:r>
              <a:rPr lang="en-GB" sz="1800" dirty="0"/>
              <a:t>. </a:t>
            </a:r>
          </a:p>
          <a:p>
            <a:pPr algn="l"/>
            <a:r>
              <a:rPr lang="en-GB" sz="1800" dirty="0"/>
              <a:t>Join </a:t>
            </a:r>
            <a:r>
              <a:rPr lang="en-GB" sz="1800" dirty="0">
                <a:hlinkClick r:id="rId7"/>
              </a:rPr>
              <a:t>Lecturers without borders JOGL community</a:t>
            </a:r>
            <a:r>
              <a:rPr lang="en-GB" sz="1800" dirty="0"/>
              <a:t>.</a:t>
            </a:r>
          </a:p>
          <a:p>
            <a:pPr algn="l"/>
            <a:br>
              <a:rPr lang="en-GB" sz="1800" dirty="0"/>
            </a:br>
            <a:r>
              <a:rPr lang="en-GB" sz="1800" dirty="0"/>
              <a:t>To request a webinar for your institution, </a:t>
            </a:r>
            <a:r>
              <a:rPr lang="en-GB" sz="1800" dirty="0">
                <a:hlinkClick r:id="rId8"/>
              </a:rPr>
              <a:t>please use this form</a:t>
            </a:r>
            <a:r>
              <a:rPr lang="en-GB" sz="1800" dirty="0"/>
              <a:t>.</a:t>
            </a:r>
          </a:p>
          <a:p>
            <a:pPr algn="l"/>
            <a:r>
              <a:rPr lang="en-GB" sz="1800" dirty="0"/>
              <a:t>To participate as a lecturer, please email us!</a:t>
            </a:r>
          </a:p>
          <a:p>
            <a:pPr algn="l"/>
            <a:endParaRPr lang="en-DE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C88E64-23CC-9A40-8946-250E64B211C2}"/>
              </a:ext>
            </a:extLst>
          </p:cNvPr>
          <p:cNvSpPr txBox="1"/>
          <p:nvPr/>
        </p:nvSpPr>
        <p:spPr>
          <a:xfrm>
            <a:off x="0" y="1162624"/>
            <a:ext cx="27289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 algn="ctr">
              <a:defRPr sz="32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sz="4800" dirty="0"/>
              <a:t>10 Interactive Webinars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1DD6D6-85BE-CF4F-836F-4A1794453991}"/>
              </a:ext>
            </a:extLst>
          </p:cNvPr>
          <p:cNvSpPr txBox="1"/>
          <p:nvPr/>
        </p:nvSpPr>
        <p:spPr>
          <a:xfrm>
            <a:off x="1679587" y="3572796"/>
            <a:ext cx="20986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 algn="ctr">
              <a:defRPr sz="44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dirty="0"/>
              <a:t>ABOUT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8A8AF4-8872-F84F-9AA4-EA109C0182AC}"/>
              </a:ext>
            </a:extLst>
          </p:cNvPr>
          <p:cNvSpPr txBox="1"/>
          <p:nvPr/>
        </p:nvSpPr>
        <p:spPr>
          <a:xfrm>
            <a:off x="2944096" y="1224093"/>
            <a:ext cx="45448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 algn="ctr">
              <a:defRPr sz="44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sz="3600" dirty="0"/>
              <a:t>FOR</a:t>
            </a:r>
          </a:p>
          <a:p>
            <a:r>
              <a:rPr lang="en-DE" sz="3600" dirty="0"/>
              <a:t>High school students </a:t>
            </a:r>
          </a:p>
          <a:p>
            <a:r>
              <a:rPr lang="en-DE" sz="3600" dirty="0"/>
              <a:t>University Students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4F7301-ACD1-D64F-85B5-83255398A286}"/>
              </a:ext>
            </a:extLst>
          </p:cNvPr>
          <p:cNvSpPr txBox="1"/>
          <p:nvPr/>
        </p:nvSpPr>
        <p:spPr>
          <a:xfrm>
            <a:off x="7628759" y="1044494"/>
            <a:ext cx="41172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 algn="ctr">
              <a:defRPr sz="36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dirty="0"/>
              <a:t>LANGUAGES:</a:t>
            </a:r>
          </a:p>
          <a:p>
            <a:r>
              <a:rPr lang="en-DE" dirty="0"/>
              <a:t>English, </a:t>
            </a:r>
          </a:p>
          <a:p>
            <a:r>
              <a:rPr lang="en-DE" dirty="0"/>
              <a:t>Spanish,</a:t>
            </a:r>
          </a:p>
          <a:p>
            <a:r>
              <a:rPr lang="en-DE" dirty="0"/>
              <a:t>French</a:t>
            </a:r>
          </a:p>
        </p:txBody>
      </p:sp>
      <p:pic>
        <p:nvPicPr>
          <p:cNvPr id="12" name="Picture 11" descr="A picture containing flying, object, airplane, table&#10;&#10;Description automatically generated">
            <a:extLst>
              <a:ext uri="{FF2B5EF4-FFF2-40B4-BE49-F238E27FC236}">
                <a16:creationId xmlns:a16="http://schemas.microsoft.com/office/drawing/2014/main" id="{BC6CE8C9-D5F4-4E4C-95CF-3EFC56CC9FC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915" y="4268239"/>
            <a:ext cx="3315762" cy="2208298"/>
          </a:xfrm>
          <a:prstGeom prst="rect">
            <a:avLst/>
          </a:prstGeom>
        </p:spPr>
      </p:pic>
      <p:pic>
        <p:nvPicPr>
          <p:cNvPr id="14" name="Picture 13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B496FA67-86C1-B944-9C02-3669643EE2A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37226" y="3051559"/>
            <a:ext cx="3528010" cy="23496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D1C0FA1-02E4-594B-95E0-5E13CDCF0191}"/>
              </a:ext>
            </a:extLst>
          </p:cNvPr>
          <p:cNvSpPr txBox="1"/>
          <p:nvPr/>
        </p:nvSpPr>
        <p:spPr>
          <a:xfrm>
            <a:off x="3907210" y="5964101"/>
            <a:ext cx="4097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DE"/>
            </a:defPPr>
            <a:lvl1pPr algn="ctr">
              <a:defRPr sz="3200" b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defRPr>
            </a:lvl1pPr>
          </a:lstStyle>
          <a:p>
            <a:r>
              <a:rPr lang="en-DE" sz="1800" dirty="0"/>
              <a:t>An approved grant from JOGL</a:t>
            </a:r>
          </a:p>
        </p:txBody>
      </p:sp>
    </p:spTree>
    <p:extLst>
      <p:ext uri="{BB962C8B-B14F-4D97-AF65-F5344CB8AC3E}">
        <p14:creationId xmlns:p14="http://schemas.microsoft.com/office/powerpoint/2010/main" val="3480363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77258FF-83E5-F344-B088-A9F5D10754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7124" t="4354" r="11223" b="4646"/>
          <a:stretch/>
        </p:blipFill>
        <p:spPr>
          <a:xfrm>
            <a:off x="58138" y="88084"/>
            <a:ext cx="687294" cy="658994"/>
          </a:xfrm>
          <a:prstGeom prst="ellipse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810916-1AFC-CB46-A40F-0D60BB8A8D37}"/>
              </a:ext>
            </a:extLst>
          </p:cNvPr>
          <p:cNvCxnSpPr>
            <a:cxnSpLocks/>
          </p:cNvCxnSpPr>
          <p:nvPr/>
        </p:nvCxnSpPr>
        <p:spPr>
          <a:xfrm>
            <a:off x="0" y="920504"/>
            <a:ext cx="12192000" cy="0"/>
          </a:xfrm>
          <a:prstGeom prst="line">
            <a:avLst/>
          </a:prstGeom>
          <a:ln w="38100">
            <a:gradFill flip="none" rotWithShape="1">
              <a:gsLst>
                <a:gs pos="0">
                  <a:schemeClr val="accent6">
                    <a:lumMod val="50000"/>
                  </a:schemeClr>
                </a:gs>
                <a:gs pos="100000">
                  <a:srgbClr val="401B5C">
                    <a:alpha val="20000"/>
                  </a:srgbClr>
                </a:gs>
              </a:gsLst>
              <a:lin ang="0" scaled="1"/>
              <a:tileRect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7B52A99-A5CE-734F-906F-ACC6DD37B23D}"/>
              </a:ext>
            </a:extLst>
          </p:cNvPr>
          <p:cNvSpPr txBox="1"/>
          <p:nvPr/>
        </p:nvSpPr>
        <p:spPr>
          <a:xfrm>
            <a:off x="3468576" y="3233287"/>
            <a:ext cx="48364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 err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Thank</a:t>
            </a:r>
            <a:r>
              <a:rPr lang="de-DE" sz="3200" b="1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lang="de-DE" sz="3200" b="1" dirty="0" err="1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you</a:t>
            </a:r>
            <a:r>
              <a:rPr lang="de-DE" sz="3200" b="1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!</a:t>
            </a:r>
            <a:endParaRPr lang="en-DE" sz="3200" dirty="0">
              <a:solidFill>
                <a:srgbClr val="401B5C"/>
              </a:solidFill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 algn="ctr"/>
            <a:endParaRPr lang="en-DE" sz="3200" b="1" dirty="0">
              <a:solidFill>
                <a:srgbClr val="401B5C"/>
              </a:solidFill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331E82-EDC7-E84B-92D9-7D6208156827}"/>
              </a:ext>
            </a:extLst>
          </p:cNvPr>
          <p:cNvSpPr txBox="1"/>
          <p:nvPr/>
        </p:nvSpPr>
        <p:spPr>
          <a:xfrm>
            <a:off x="505626" y="-28751"/>
            <a:ext cx="112499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“Lecturers without borders”</a:t>
            </a:r>
          </a:p>
          <a:p>
            <a:pPr algn="ctr"/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“</a:t>
            </a:r>
            <a:r>
              <a:rPr lang="en-GB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Online Education Tools” </a:t>
            </a:r>
            <a:r>
              <a:rPr lang="en-DE" sz="2800" dirty="0">
                <a:solidFill>
                  <a:srgbClr val="401B5C"/>
                </a:solidFill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webinar, 30th of April, 17:00 CET. </a:t>
            </a:r>
          </a:p>
        </p:txBody>
      </p:sp>
    </p:spTree>
    <p:extLst>
      <p:ext uri="{BB962C8B-B14F-4D97-AF65-F5344CB8AC3E}">
        <p14:creationId xmlns:p14="http://schemas.microsoft.com/office/powerpoint/2010/main" val="1421118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6765</TotalTime>
  <Words>381</Words>
  <Application>Microsoft Macintosh PowerPoint</Application>
  <PresentationFormat>Widescreen</PresentationFormat>
  <Paragraphs>68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Apple Symbols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Anastasia Mityagina</dc:creator>
  <cp:lastModifiedBy>Anastasia Mityagina</cp:lastModifiedBy>
  <cp:revision>14</cp:revision>
  <dcterms:created xsi:type="dcterms:W3CDTF">2020-04-24T12:52:03Z</dcterms:created>
  <dcterms:modified xsi:type="dcterms:W3CDTF">2020-05-01T07:22:03Z</dcterms:modified>
</cp:coreProperties>
</file>